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  <p:sldMasterId id="2147483696" r:id="rId2"/>
    <p:sldMasterId id="2147483709" r:id="rId3"/>
    <p:sldMasterId id="2147483719" r:id="rId4"/>
    <p:sldMasterId id="2147483731" r:id="rId5"/>
  </p:sldMasterIdLst>
  <p:notesMasterIdLst>
    <p:notesMasterId r:id="rId19"/>
  </p:notesMasterIdLst>
  <p:handoutMasterIdLst>
    <p:handoutMasterId r:id="rId20"/>
  </p:handoutMasterIdLst>
  <p:sldIdLst>
    <p:sldId id="256" r:id="rId6"/>
    <p:sldId id="257" r:id="rId7"/>
    <p:sldId id="263" r:id="rId8"/>
    <p:sldId id="264" r:id="rId9"/>
    <p:sldId id="260" r:id="rId10"/>
    <p:sldId id="265" r:id="rId11"/>
    <p:sldId id="261" r:id="rId12"/>
    <p:sldId id="259" r:id="rId13"/>
    <p:sldId id="258" r:id="rId14"/>
    <p:sldId id="267" r:id="rId15"/>
    <p:sldId id="266" r:id="rId16"/>
    <p:sldId id="262" r:id="rId17"/>
    <p:sldId id="268" r:id="rId18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7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841F"/>
    <a:srgbClr val="2123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364" autoAdjust="0"/>
  </p:normalViewPr>
  <p:slideViewPr>
    <p:cSldViewPr snapToGrid="0" showGuides="1">
      <p:cViewPr varScale="1">
        <p:scale>
          <a:sx n="70" d="100"/>
          <a:sy n="70" d="100"/>
        </p:scale>
        <p:origin x="-654" y="-108"/>
      </p:cViewPr>
      <p:guideLst>
        <p:guide orient="horz" pos="2160"/>
        <p:guide pos="379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76BA5-693B-4829-B15B-AEEAB03774F3}" type="datetimeFigureOut">
              <a:rPr lang="es-GT" smtClean="0"/>
              <a:t>12/09/2018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413C4-6133-4151-8914-2E22C1D33981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65976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6DF0A-B7E7-4B18-8B95-CB416B59ABBA}" type="datetimeFigureOut">
              <a:rPr lang="es-ES" smtClean="0"/>
              <a:t>12/09/2018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FC12B7-7F0F-4AF7-B060-A976863DB42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9002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C12B7-7F0F-4AF7-B060-A976863DB42E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9830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C12B7-7F0F-4AF7-B060-A976863DB42E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983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933950" y="4819649"/>
            <a:ext cx="6057900" cy="137636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407196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Haga clic para modificar el </a:t>
            </a:r>
            <a:br>
              <a:rPr lang="es-ES" dirty="0" smtClean="0"/>
            </a:br>
            <a:r>
              <a:rPr lang="es-ES" dirty="0" smtClean="0"/>
              <a:t>estilo de título del patrón</a:t>
            </a:r>
            <a:endParaRPr lang="es-GT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16A-782A-4A78-8A79-59E5ED501ED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8528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827757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G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307432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16A-782A-4A78-8A79-59E5ED501ED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79020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Haga clic para modificar el </a:t>
            </a:r>
            <a:br>
              <a:rPr lang="es-ES" dirty="0" smtClean="0"/>
            </a:br>
            <a:r>
              <a:rPr lang="es-ES" dirty="0" smtClean="0"/>
              <a:t>estilo de título del patrón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16A-782A-4A78-8A79-59E5ED501ED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98795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GT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16A-782A-4A78-8A79-59E5ED501ED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6530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Haga clic para modificar el </a:t>
            </a:r>
            <a:br>
              <a:rPr lang="es-ES" dirty="0" smtClean="0"/>
            </a:br>
            <a:r>
              <a:rPr lang="es-ES" dirty="0" smtClean="0"/>
              <a:t>estilo de título del patrón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2285999"/>
            <a:ext cx="5181600" cy="3890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2285999"/>
            <a:ext cx="5181600" cy="3890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16A-782A-4A78-8A79-59E5ED501ED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527612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Haga clic para modificar el </a:t>
            </a:r>
            <a:br>
              <a:rPr lang="es-ES" dirty="0" smtClean="0"/>
            </a:br>
            <a:r>
              <a:rPr lang="es-ES" dirty="0" smtClean="0"/>
              <a:t>estilo de título del patrón</a:t>
            </a:r>
            <a:endParaRPr lang="es-GT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226899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3092905"/>
            <a:ext cx="5157787" cy="288988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226899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3092905"/>
            <a:ext cx="5183188" cy="288988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16A-782A-4A78-8A79-59E5ED501ED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85404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Haga clic para modificar el </a:t>
            </a:r>
            <a:br>
              <a:rPr lang="es-ES" dirty="0" smtClean="0"/>
            </a:br>
            <a:r>
              <a:rPr lang="es-ES" dirty="0" smtClean="0"/>
              <a:t>estilo de título del patrón</a:t>
            </a:r>
            <a:endParaRPr lang="es-GT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16A-782A-4A78-8A79-59E5ED501ED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523127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16A-782A-4A78-8A79-59E5ED501ED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686934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44774" y="222068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04811" y="2253343"/>
            <a:ext cx="6172200" cy="35522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GT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61411" y="2253343"/>
            <a:ext cx="3932237" cy="3559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16A-782A-4A78-8A79-59E5ED501ED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2397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Haga clic para modificar el </a:t>
            </a:r>
            <a:br>
              <a:rPr lang="es-ES" dirty="0" smtClean="0"/>
            </a:br>
            <a:r>
              <a:rPr lang="es-ES" dirty="0" smtClean="0"/>
              <a:t>estilo de título del patrón</a:t>
            </a:r>
            <a:endParaRPr lang="es-GT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16A-782A-4A78-8A79-59E5ED501ED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0641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827757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G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307432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16A-782A-4A78-8A79-59E5ED501ED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404720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143D-A7FE-4DDA-AD24-C4BE6202529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1351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143D-A7FE-4DDA-AD24-C4BE6202529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314880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143D-A7FE-4DDA-AD24-C4BE6202529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8548327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143D-A7FE-4DDA-AD24-C4BE6202529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262252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143D-A7FE-4DDA-AD24-C4BE6202529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479918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143D-A7FE-4DDA-AD24-C4BE6202529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059307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143D-A7FE-4DDA-AD24-C4BE6202529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454055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143D-A7FE-4DDA-AD24-C4BE6202529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9589923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143D-A7FE-4DDA-AD24-C4BE6202529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682838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143D-A7FE-4DDA-AD24-C4BE6202529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34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Haga clic para modificar el </a:t>
            </a:r>
            <a:br>
              <a:rPr lang="es-ES" dirty="0" smtClean="0"/>
            </a:br>
            <a:r>
              <a:rPr lang="es-ES" dirty="0" smtClean="0"/>
              <a:t>estilo de título del patrón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16A-782A-4A78-8A79-59E5ED501ED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151040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143D-A7FE-4DDA-AD24-C4BE6202529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58327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143D-A7FE-4DDA-AD24-C4BE6202529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791768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143D-A7FE-4DDA-AD24-C4BE6202529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23482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143D-A7FE-4DDA-AD24-C4BE6202529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032697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143D-A7FE-4DDA-AD24-C4BE6202529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6961493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143D-A7FE-4DDA-AD24-C4BE6202529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292829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143D-A7FE-4DDA-AD24-C4BE6202529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069919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143D-A7FE-4DDA-AD24-C4BE6202529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97598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143D-A7FE-4DDA-AD24-C4BE6202529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86499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143D-A7FE-4DDA-AD24-C4BE6202529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2418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GT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16A-782A-4A78-8A79-59E5ED501ED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5934350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143D-A7FE-4DDA-AD24-C4BE6202529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582061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143D-A7FE-4DDA-AD24-C4BE62025298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1834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Haga clic para modificar el </a:t>
            </a:r>
            <a:br>
              <a:rPr lang="es-ES" dirty="0" smtClean="0"/>
            </a:br>
            <a:r>
              <a:rPr lang="es-ES" dirty="0" smtClean="0"/>
              <a:t>estilo de título del patrón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2285999"/>
            <a:ext cx="5181600" cy="3890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2285999"/>
            <a:ext cx="5181600" cy="389096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16A-782A-4A78-8A79-59E5ED501ED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3281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Haga clic para modificar el </a:t>
            </a:r>
            <a:br>
              <a:rPr lang="es-ES" dirty="0" smtClean="0"/>
            </a:br>
            <a:r>
              <a:rPr lang="es-ES" dirty="0" smtClean="0"/>
              <a:t>estilo de título del patrón</a:t>
            </a:r>
            <a:endParaRPr lang="es-GT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226899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3092905"/>
            <a:ext cx="5157787" cy="288988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226899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3092905"/>
            <a:ext cx="5183188" cy="288988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16A-782A-4A78-8A79-59E5ED501ED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51647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Haga clic para modificar el </a:t>
            </a:r>
            <a:br>
              <a:rPr lang="es-ES" dirty="0" smtClean="0"/>
            </a:br>
            <a:r>
              <a:rPr lang="es-ES" dirty="0" smtClean="0"/>
              <a:t>estilo de título del patrón</a:t>
            </a:r>
            <a:endParaRPr lang="es-GT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16A-782A-4A78-8A79-59E5ED501ED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685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16A-782A-4A78-8A79-59E5ED501ED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5135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44774" y="222068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04811" y="2253343"/>
            <a:ext cx="6172200" cy="35522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GT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61411" y="2253343"/>
            <a:ext cx="3932237" cy="3559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6016A-782A-4A78-8A79-59E5ED501ED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9713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123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84943" y="-1203157"/>
            <a:ext cx="23336019" cy="1044341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070438" y="4956175"/>
            <a:ext cx="5867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91277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12192000" cy="2006600"/>
          </a:xfrm>
          <a:prstGeom prst="rect">
            <a:avLst/>
          </a:prstGeom>
          <a:solidFill>
            <a:srgbClr val="2123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" y="0"/>
            <a:ext cx="12186584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</a:t>
            </a:r>
            <a:br>
              <a:rPr lang="es-ES" dirty="0" smtClean="0"/>
            </a:br>
            <a:r>
              <a:rPr lang="es-ES" dirty="0" smtClean="0"/>
              <a:t>estilo de título del patrón</a:t>
            </a:r>
            <a:endParaRPr lang="es-GT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2207623"/>
            <a:ext cx="10515600" cy="3969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718265" y="6377986"/>
            <a:ext cx="755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A26016A-782A-4A78-8A79-59E5ED501ED9}" type="slidenum">
              <a:rPr lang="es-GT" smtClean="0"/>
              <a:pPr/>
              <a:t>‹Nº›</a:t>
            </a:fld>
            <a:endParaRPr lang="es-GT" dirty="0"/>
          </a:p>
        </p:txBody>
      </p:sp>
      <p:cxnSp>
        <p:nvCxnSpPr>
          <p:cNvPr id="9" name="Conector recto 8"/>
          <p:cNvCxnSpPr/>
          <p:nvPr/>
        </p:nvCxnSpPr>
        <p:spPr>
          <a:xfrm>
            <a:off x="5513970" y="6511080"/>
            <a:ext cx="171115" cy="2680"/>
          </a:xfrm>
          <a:prstGeom prst="line">
            <a:avLst/>
          </a:prstGeom>
          <a:ln w="28575">
            <a:solidFill>
              <a:srgbClr val="AE841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6516413" y="6511080"/>
            <a:ext cx="194090" cy="2680"/>
          </a:xfrm>
          <a:prstGeom prst="line">
            <a:avLst/>
          </a:prstGeom>
          <a:ln w="28575">
            <a:solidFill>
              <a:srgbClr val="AE841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130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6" r:id="rId9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0"/>
            <a:ext cx="12192000" cy="2006600"/>
          </a:xfrm>
          <a:prstGeom prst="rect">
            <a:avLst/>
          </a:prstGeom>
          <a:solidFill>
            <a:srgbClr val="AE841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GT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" y="0"/>
            <a:ext cx="12186584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</a:t>
            </a:r>
            <a:br>
              <a:rPr lang="es-ES" dirty="0" smtClean="0"/>
            </a:br>
            <a:r>
              <a:rPr lang="es-ES" dirty="0" smtClean="0"/>
              <a:t>estilo de título del patrón</a:t>
            </a:r>
            <a:endParaRPr lang="es-GT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2207623"/>
            <a:ext cx="10515600" cy="3969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718265" y="6377986"/>
            <a:ext cx="755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A26016A-782A-4A78-8A79-59E5ED501ED9}" type="slidenum">
              <a:rPr lang="es-GT" smtClean="0"/>
              <a:pPr/>
              <a:t>‹Nº›</a:t>
            </a:fld>
            <a:endParaRPr lang="es-GT" dirty="0"/>
          </a:p>
        </p:txBody>
      </p:sp>
      <p:cxnSp>
        <p:nvCxnSpPr>
          <p:cNvPr id="11" name="Conector recto 10"/>
          <p:cNvCxnSpPr/>
          <p:nvPr/>
        </p:nvCxnSpPr>
        <p:spPr>
          <a:xfrm>
            <a:off x="5513970" y="6511080"/>
            <a:ext cx="171115" cy="2680"/>
          </a:xfrm>
          <a:prstGeom prst="line">
            <a:avLst/>
          </a:prstGeom>
          <a:ln w="28575">
            <a:solidFill>
              <a:srgbClr val="212348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6516413" y="6511080"/>
            <a:ext cx="194090" cy="2680"/>
          </a:xfrm>
          <a:prstGeom prst="line">
            <a:avLst/>
          </a:prstGeom>
          <a:ln w="28575">
            <a:solidFill>
              <a:srgbClr val="212348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29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388" y="-244569"/>
            <a:ext cx="12186584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GT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833655" y="6311900"/>
            <a:ext cx="524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5CB143D-A7FE-4DDA-AD24-C4BE62025298}" type="slidenum">
              <a:rPr lang="es-GT" smtClean="0"/>
              <a:pPr/>
              <a:t>‹Nº›</a:t>
            </a:fld>
            <a:endParaRPr lang="es-GT" dirty="0"/>
          </a:p>
        </p:txBody>
      </p:sp>
      <p:cxnSp>
        <p:nvCxnSpPr>
          <p:cNvPr id="7" name="Conector recto 6"/>
          <p:cNvCxnSpPr/>
          <p:nvPr/>
        </p:nvCxnSpPr>
        <p:spPr>
          <a:xfrm>
            <a:off x="5513970" y="6511080"/>
            <a:ext cx="171115" cy="2680"/>
          </a:xfrm>
          <a:prstGeom prst="line">
            <a:avLst/>
          </a:prstGeom>
          <a:ln w="28575">
            <a:solidFill>
              <a:srgbClr val="212348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516413" y="6511080"/>
            <a:ext cx="194090" cy="2680"/>
          </a:xfrm>
          <a:prstGeom prst="line">
            <a:avLst/>
          </a:prstGeom>
          <a:ln w="28575">
            <a:solidFill>
              <a:srgbClr val="212348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70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45" y="-274319"/>
            <a:ext cx="12186584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GT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833655" y="6311900"/>
            <a:ext cx="524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5CB143D-A7FE-4DDA-AD24-C4BE62025298}" type="slidenum">
              <a:rPr lang="es-GT" smtClean="0"/>
              <a:pPr/>
              <a:t>‹Nº›</a:t>
            </a:fld>
            <a:endParaRPr lang="es-GT" dirty="0"/>
          </a:p>
        </p:txBody>
      </p:sp>
      <p:cxnSp>
        <p:nvCxnSpPr>
          <p:cNvPr id="7" name="Conector recto 6"/>
          <p:cNvCxnSpPr/>
          <p:nvPr/>
        </p:nvCxnSpPr>
        <p:spPr>
          <a:xfrm>
            <a:off x="5513970" y="6511080"/>
            <a:ext cx="171115" cy="2680"/>
          </a:xfrm>
          <a:prstGeom prst="line">
            <a:avLst/>
          </a:prstGeom>
          <a:ln w="28575">
            <a:solidFill>
              <a:srgbClr val="AE841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6516413" y="6511080"/>
            <a:ext cx="194090" cy="2680"/>
          </a:xfrm>
          <a:prstGeom prst="line">
            <a:avLst/>
          </a:prstGeom>
          <a:ln w="28575">
            <a:solidFill>
              <a:srgbClr val="AE841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81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rodemia.com/" TargetMode="Externa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0" y="4819649"/>
            <a:ext cx="6419850" cy="1376363"/>
          </a:xfrm>
        </p:spPr>
        <p:txBody>
          <a:bodyPr>
            <a:noAutofit/>
          </a:bodyPr>
          <a:lstStyle/>
          <a:p>
            <a:r>
              <a:rPr lang="es-GT" sz="8000" dirty="0" smtClean="0"/>
              <a:t>Coro de la </a:t>
            </a:r>
            <a:r>
              <a:rPr lang="es-GT" sz="8000" dirty="0" err="1" smtClean="0"/>
              <a:t>UDV</a:t>
            </a:r>
            <a:endParaRPr lang="es-GT" sz="8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53218" y="390323"/>
            <a:ext cx="3483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GT" dirty="0" smtClean="0">
                <a:solidFill>
                  <a:schemeClr val="bg1"/>
                </a:solidFill>
              </a:rPr>
              <a:t>miércoles 5 de septiembre de 2018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396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¿Qué me gustaría cantar?</a:t>
            </a:r>
            <a:endParaRPr lang="es-G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GT" dirty="0" smtClean="0"/>
              <a:t>conversatorio</a:t>
            </a:r>
            <a:endParaRPr lang="es-GT" dirty="0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143D-A7FE-4DDA-AD24-C4BE62025298}" type="slidenum">
              <a:rPr lang="es-GT" smtClean="0"/>
              <a:t>10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27647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833655" y="6311900"/>
            <a:ext cx="524690" cy="365125"/>
          </a:xfrm>
        </p:spPr>
        <p:txBody>
          <a:bodyPr/>
          <a:lstStyle/>
          <a:p>
            <a:fld id="{D5CB143D-A7FE-4DDA-AD24-C4BE62025298}" type="slidenum">
              <a:rPr lang="es-GT" smtClean="0"/>
              <a:t>11</a:t>
            </a:fld>
            <a:endParaRPr lang="es-GT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748" y="728090"/>
            <a:ext cx="8975801" cy="564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352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B143D-A7FE-4DDA-AD24-C4BE62025298}" type="slidenum">
              <a:rPr lang="es-GT" smtClean="0"/>
              <a:t>12</a:t>
            </a:fld>
            <a:endParaRPr lang="es-GT"/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368496" y="351477"/>
            <a:ext cx="10515600" cy="1325563"/>
          </a:xfrm>
        </p:spPr>
        <p:txBody>
          <a:bodyPr/>
          <a:lstStyle/>
          <a:p>
            <a:r>
              <a:rPr lang="es-GT" dirty="0" smtClean="0"/>
              <a:t>Auxiliares del Coro </a:t>
            </a:r>
            <a:r>
              <a:rPr lang="es-GT" dirty="0" err="1" smtClean="0"/>
              <a:t>UDV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791584" y="2166825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s-ES" dirty="0"/>
              <a:t>Ensayos Generales los miércoles 18:00 a 20:00 horas.</a:t>
            </a:r>
          </a:p>
          <a:p>
            <a:pPr lvl="0"/>
            <a:r>
              <a:rPr lang="es-ES" dirty="0"/>
              <a:t>Ensayos Extraordinarios, Parciales o de Registro (</a:t>
            </a:r>
            <a:r>
              <a:rPr lang="es-ES" dirty="0" err="1"/>
              <a:t>seg</a:t>
            </a:r>
            <a:r>
              <a:rPr lang="es-GT" dirty="0" err="1"/>
              <a:t>ún</a:t>
            </a:r>
            <a:r>
              <a:rPr lang="es-GT" dirty="0"/>
              <a:t> necesidad y planificación del coro</a:t>
            </a:r>
            <a:r>
              <a:rPr lang="es-ES" dirty="0"/>
              <a:t>).</a:t>
            </a:r>
          </a:p>
          <a:p>
            <a:pPr lvl="0"/>
            <a:r>
              <a:rPr lang="es-ES" dirty="0" err="1"/>
              <a:t>Website</a:t>
            </a:r>
            <a:r>
              <a:rPr lang="es-ES" dirty="0"/>
              <a:t> de apoyo a través de </a:t>
            </a:r>
            <a:r>
              <a:rPr lang="es-ES" u="sng" dirty="0" err="1">
                <a:hlinkClick r:id="rId2"/>
              </a:rPr>
              <a:t>www.corodemia.com</a:t>
            </a:r>
            <a:r>
              <a:rPr lang="es-ES" dirty="0"/>
              <a:t> </a:t>
            </a:r>
          </a:p>
          <a:p>
            <a:pPr lvl="0"/>
            <a:r>
              <a:rPr lang="es-ES" dirty="0"/>
              <a:t>INTERNET</a:t>
            </a:r>
          </a:p>
          <a:p>
            <a:pPr lvl="0"/>
            <a:r>
              <a:rPr lang="es-ES" dirty="0"/>
              <a:t>Trabajo individual y personal fuera del curso.</a:t>
            </a:r>
          </a:p>
          <a:p>
            <a:pPr lvl="0"/>
            <a:r>
              <a:rPr lang="es-ES" dirty="0"/>
              <a:t>Talleres y Conferencias.</a:t>
            </a:r>
          </a:p>
          <a:p>
            <a:pPr lvl="0"/>
            <a:r>
              <a:rPr lang="es-ES" dirty="0"/>
              <a:t>Medios audiovisuales (</a:t>
            </a:r>
            <a:r>
              <a:rPr lang="es-ES" dirty="0" err="1"/>
              <a:t>CD’s</a:t>
            </a:r>
            <a:r>
              <a:rPr lang="es-ES" dirty="0"/>
              <a:t>, audios, videos, celulares, podcasts, páginas web, </a:t>
            </a:r>
            <a:r>
              <a:rPr lang="es-ES" dirty="0" err="1"/>
              <a:t>etc</a:t>
            </a:r>
            <a:r>
              <a:rPr lang="es-ES" dirty="0"/>
              <a:t>),</a:t>
            </a:r>
          </a:p>
          <a:p>
            <a:pPr lvl="0"/>
            <a:r>
              <a:rPr lang="en-US" dirty="0" err="1"/>
              <a:t>Programas</a:t>
            </a:r>
            <a:r>
              <a:rPr lang="en-US" dirty="0"/>
              <a:t> de software (Overture, Acrobat Reader, Word, Excel etc.),</a:t>
            </a:r>
            <a:endParaRPr lang="es-ES" dirty="0"/>
          </a:p>
          <a:p>
            <a:pPr lvl="0"/>
            <a:r>
              <a:rPr lang="es-ES" dirty="0"/>
              <a:t>Asistencia a festivales.</a:t>
            </a:r>
          </a:p>
          <a:p>
            <a:pPr lvl="0"/>
            <a:r>
              <a:rPr lang="es-ES" dirty="0"/>
              <a:t>Organización de festivales de coros propios de la </a:t>
            </a:r>
            <a:r>
              <a:rPr lang="es-ES" dirty="0" err="1"/>
              <a:t>UDV</a:t>
            </a:r>
            <a:endParaRPr lang="es-ES" dirty="0"/>
          </a:p>
          <a:p>
            <a:pPr lvl="0"/>
            <a:r>
              <a:rPr lang="es-ES" dirty="0"/>
              <a:t>Análisis de Obras.</a:t>
            </a:r>
          </a:p>
          <a:p>
            <a:r>
              <a:rPr lang="es-ES" dirty="0"/>
              <a:t>Investigaciones.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89626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323832" y="2197285"/>
            <a:ext cx="989462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2400" b="1" dirty="0"/>
              <a:t>Canta una canción de </a:t>
            </a:r>
            <a:r>
              <a:rPr lang="es-GT" sz="2400" b="1" dirty="0" smtClean="0"/>
              <a:t>amor, en </a:t>
            </a:r>
            <a:r>
              <a:rPr lang="es-GT" sz="2400" b="1" dirty="0"/>
              <a:t>medio de la guerra </a:t>
            </a:r>
            <a:br>
              <a:rPr lang="es-GT" sz="2400" b="1" dirty="0"/>
            </a:br>
            <a:r>
              <a:rPr lang="es-GT" sz="2400" b="1" dirty="0"/>
              <a:t>y miles de gargantas se unirán...</a:t>
            </a:r>
          </a:p>
          <a:p>
            <a:pPr algn="ctr"/>
            <a:r>
              <a:rPr lang="es-GT" sz="2400" b="1" dirty="0" smtClean="0"/>
              <a:t>Canta </a:t>
            </a:r>
            <a:r>
              <a:rPr lang="es-GT" sz="2400" b="1" dirty="0"/>
              <a:t>con el </a:t>
            </a:r>
            <a:r>
              <a:rPr lang="es-GT" sz="2400" b="1" dirty="0" smtClean="0"/>
              <a:t>corazón, a </a:t>
            </a:r>
            <a:r>
              <a:rPr lang="es-GT" sz="2400" b="1" dirty="0"/>
              <a:t>los seres de la Tierra, </a:t>
            </a:r>
            <a:br>
              <a:rPr lang="es-GT" sz="2400" b="1" dirty="0"/>
            </a:br>
            <a:r>
              <a:rPr lang="es-GT" sz="2400" b="1" dirty="0"/>
              <a:t>tal vez cantando dejen de pelear</a:t>
            </a:r>
            <a:r>
              <a:rPr lang="es-GT" sz="2400" b="1" dirty="0" smtClean="0"/>
              <a:t>.</a:t>
            </a:r>
          </a:p>
          <a:p>
            <a:pPr algn="ctr"/>
            <a:endParaRPr lang="es-GT" sz="2400" b="1" dirty="0"/>
          </a:p>
          <a:p>
            <a:pPr algn="ctr"/>
            <a:r>
              <a:rPr lang="es-GT" sz="2400" b="1" dirty="0" smtClean="0"/>
              <a:t>Canta </a:t>
            </a:r>
            <a:r>
              <a:rPr lang="es-GT" sz="2400" b="1" dirty="0"/>
              <a:t>con la </a:t>
            </a:r>
            <a:r>
              <a:rPr lang="es-GT" sz="2400" b="1" dirty="0" smtClean="0"/>
              <a:t>convicción, </a:t>
            </a:r>
            <a:r>
              <a:rPr lang="es-GT" sz="2400" b="1" dirty="0"/>
              <a:t>que lo estás haciendo bien, </a:t>
            </a:r>
            <a:endParaRPr lang="es-GT" sz="2400" b="1" dirty="0" smtClean="0"/>
          </a:p>
          <a:p>
            <a:pPr algn="ctr"/>
            <a:r>
              <a:rPr lang="es-GT" sz="2400" b="1" dirty="0" smtClean="0"/>
              <a:t>despierto</a:t>
            </a:r>
            <a:r>
              <a:rPr lang="es-GT" sz="2400" b="1" dirty="0"/>
              <a:t> </a:t>
            </a:r>
            <a:r>
              <a:rPr lang="es-GT" sz="2400" b="1" dirty="0" smtClean="0"/>
              <a:t>y </a:t>
            </a:r>
            <a:r>
              <a:rPr lang="es-GT" sz="2400" b="1" dirty="0"/>
              <a:t>en calma, sentado en el alma, </a:t>
            </a:r>
            <a:endParaRPr lang="es-GT" sz="2400" b="1" dirty="0" smtClean="0"/>
          </a:p>
          <a:p>
            <a:pPr algn="ctr"/>
            <a:r>
              <a:rPr lang="es-GT" sz="2400" b="1" dirty="0" smtClean="0"/>
              <a:t>la </a:t>
            </a:r>
            <a:r>
              <a:rPr lang="es-GT" sz="2400" b="1" dirty="0"/>
              <a:t>mente tranquila </a:t>
            </a:r>
            <a:r>
              <a:rPr lang="es-GT" sz="2400" b="1" dirty="0" smtClean="0"/>
              <a:t>y </a:t>
            </a:r>
            <a:r>
              <a:rPr lang="es-GT" sz="2400" b="1" dirty="0"/>
              <a:t>dispuesta a cantar</a:t>
            </a:r>
            <a:r>
              <a:rPr lang="es-GT" sz="2400" b="1" dirty="0" smtClean="0"/>
              <a:t>...</a:t>
            </a:r>
          </a:p>
          <a:p>
            <a:pPr algn="ctr"/>
            <a:endParaRPr lang="es-GT" sz="2400" b="1" dirty="0"/>
          </a:p>
          <a:p>
            <a:pPr algn="ctr"/>
            <a:r>
              <a:rPr lang="es-GT" sz="2400" b="1" dirty="0"/>
              <a:t>Canta una canción de </a:t>
            </a:r>
            <a:r>
              <a:rPr lang="es-GT" sz="2400" b="1" dirty="0" smtClean="0"/>
              <a:t>amor, a </a:t>
            </a:r>
            <a:r>
              <a:rPr lang="es-GT" sz="2400" b="1" dirty="0"/>
              <a:t>los niños de la Tierra </a:t>
            </a:r>
            <a:br>
              <a:rPr lang="es-GT" sz="2400" b="1" dirty="0"/>
            </a:br>
            <a:r>
              <a:rPr lang="es-GT" sz="2400" b="1" dirty="0"/>
              <a:t>y crecerán </a:t>
            </a:r>
            <a:r>
              <a:rPr lang="es-GT" sz="2400" b="1" dirty="0" smtClean="0"/>
              <a:t>cantando, en </a:t>
            </a:r>
            <a:r>
              <a:rPr lang="es-GT" sz="2400" b="1" dirty="0"/>
              <a:t>libertad.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687986" y="456144"/>
            <a:ext cx="8597675" cy="92333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“Canta una canción de amor”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81182" y="1515954"/>
            <a:ext cx="1756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GT" i="1" dirty="0" smtClean="0"/>
              <a:t>Alejandro Lerner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4418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¿Qué es un coro?</a:t>
            </a:r>
            <a:endParaRPr lang="es-G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GT" dirty="0" smtClean="0"/>
              <a:t>conversatorio</a:t>
            </a:r>
            <a:endParaRPr lang="es-GT" dirty="0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833655" y="6311900"/>
            <a:ext cx="524690" cy="365125"/>
          </a:xfrm>
        </p:spPr>
        <p:txBody>
          <a:bodyPr/>
          <a:lstStyle/>
          <a:p>
            <a:fld id="{D5CB143D-A7FE-4DDA-AD24-C4BE62025298}" type="slidenum">
              <a:rPr lang="es-GT" smtClean="0"/>
              <a:t>2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51728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¿Qué espero del Coro </a:t>
            </a:r>
            <a:r>
              <a:rPr lang="es-GT" dirty="0" err="1" smtClean="0"/>
              <a:t>UDV</a:t>
            </a:r>
            <a:r>
              <a:rPr lang="es-GT" dirty="0" smtClean="0"/>
              <a:t>?</a:t>
            </a:r>
            <a:endParaRPr lang="es-G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GT" dirty="0" smtClean="0"/>
              <a:t>conversatorio</a:t>
            </a:r>
            <a:endParaRPr lang="es-GT" dirty="0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833655" y="6311900"/>
            <a:ext cx="524690" cy="365125"/>
          </a:xfrm>
        </p:spPr>
        <p:txBody>
          <a:bodyPr/>
          <a:lstStyle/>
          <a:p>
            <a:fld id="{D5CB143D-A7FE-4DDA-AD24-C4BE62025298}" type="slidenum">
              <a:rPr lang="es-GT" smtClean="0"/>
              <a:t>3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71346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¿Qué estoy dispuesto a dar para el Coro </a:t>
            </a:r>
            <a:r>
              <a:rPr lang="es-GT" dirty="0" err="1" smtClean="0"/>
              <a:t>UDV</a:t>
            </a:r>
            <a:r>
              <a:rPr lang="es-GT" dirty="0" smtClean="0"/>
              <a:t>?</a:t>
            </a:r>
            <a:endParaRPr lang="es-G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GT" dirty="0" smtClean="0"/>
              <a:t>conversatorio</a:t>
            </a:r>
            <a:endParaRPr lang="es-GT" dirty="0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833655" y="6311900"/>
            <a:ext cx="524690" cy="365125"/>
          </a:xfrm>
        </p:spPr>
        <p:txBody>
          <a:bodyPr/>
          <a:lstStyle/>
          <a:p>
            <a:fld id="{D5CB143D-A7FE-4DDA-AD24-C4BE62025298}" type="slidenum">
              <a:rPr lang="es-GT" smtClean="0"/>
              <a:t>4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9421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El Coro </a:t>
            </a:r>
            <a:r>
              <a:rPr lang="es-GT" dirty="0" err="1" smtClean="0"/>
              <a:t>UDV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7671" y="2207623"/>
            <a:ext cx="11232107" cy="3969340"/>
          </a:xfrm>
        </p:spPr>
        <p:txBody>
          <a:bodyPr>
            <a:normAutofit fontScale="92500"/>
          </a:bodyPr>
          <a:lstStyle/>
          <a:p>
            <a:pPr algn="just"/>
            <a:r>
              <a:rPr lang="es-ES" dirty="0" smtClean="0"/>
              <a:t>Agrupación </a:t>
            </a:r>
            <a:r>
              <a:rPr lang="es-ES" dirty="0"/>
              <a:t>coral que involucra a estudiantes, profesores y personal en general de la </a:t>
            </a:r>
            <a:r>
              <a:rPr lang="es-ES" dirty="0" err="1"/>
              <a:t>UDV</a:t>
            </a:r>
            <a:r>
              <a:rPr lang="es-ES" dirty="0"/>
              <a:t>, además de voluntarios, invitados, amigos de la </a:t>
            </a:r>
            <a:r>
              <a:rPr lang="es-ES" dirty="0" err="1"/>
              <a:t>UDV</a:t>
            </a:r>
            <a:r>
              <a:rPr lang="es-ES" dirty="0"/>
              <a:t> y otras personas seleccionadas por medio de audición, para conformar un coro mixto representativo de la </a:t>
            </a:r>
            <a:r>
              <a:rPr lang="es-ES" dirty="0" err="1"/>
              <a:t>UDV</a:t>
            </a:r>
            <a:r>
              <a:rPr lang="es-ES" dirty="0"/>
              <a:t> y de Guatemala. </a:t>
            </a:r>
          </a:p>
          <a:p>
            <a:pPr algn="just"/>
            <a:r>
              <a:rPr lang="es-ES" dirty="0" smtClean="0"/>
              <a:t>Formulación</a:t>
            </a:r>
            <a:r>
              <a:rPr lang="es-ES" dirty="0"/>
              <a:t>, análisis, preparación y presentación de repertorio coral universal para coro mixto de tipo </a:t>
            </a:r>
            <a:r>
              <a:rPr lang="es-ES" dirty="0" err="1"/>
              <a:t>SATB</a:t>
            </a:r>
            <a:r>
              <a:rPr lang="es-ES" dirty="0"/>
              <a:t>, </a:t>
            </a:r>
            <a:r>
              <a:rPr lang="es-ES" i="1" dirty="0"/>
              <a:t>A </a:t>
            </a:r>
            <a:r>
              <a:rPr lang="es-ES" i="1" dirty="0" err="1"/>
              <a:t>capella</a:t>
            </a:r>
            <a:r>
              <a:rPr lang="es-ES" i="1" dirty="0"/>
              <a:t> </a:t>
            </a:r>
            <a:r>
              <a:rPr lang="es-ES" dirty="0"/>
              <a:t>y con acompañamiento de instrumentos, organización de conciertos institucionales, participación en conciertos externos, organización de talleres y festivales de coros propios de la universidad, giras locales, giras internacionales, conferencias, jornadas de canto y otras actividades de capacitación y promoción de la música coral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833655" y="6311900"/>
            <a:ext cx="524690" cy="365125"/>
          </a:xfrm>
        </p:spPr>
        <p:txBody>
          <a:bodyPr/>
          <a:lstStyle/>
          <a:p>
            <a:fld id="{D5CB143D-A7FE-4DDA-AD24-C4BE62025298}" type="slidenum">
              <a:rPr lang="es-GT" smtClean="0"/>
              <a:t>5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54934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…continuación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7671" y="2207623"/>
            <a:ext cx="11232107" cy="3969340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Desarrollo </a:t>
            </a:r>
            <a:r>
              <a:rPr lang="es-ES" dirty="0"/>
              <a:t>de destrezas para trabajar autónomamente en la preparación vocal y de repertorio, técnicas de respiración, técnicas vocales, técnicas de ensayo, expresión corporal, preparación y gestión de eventos, capacitación de otros </a:t>
            </a:r>
            <a:r>
              <a:rPr lang="es-ES" dirty="0" err="1"/>
              <a:t>coralistas</a:t>
            </a:r>
            <a:r>
              <a:rPr lang="es-ES" dirty="0"/>
              <a:t>, destrezas sociales, etc.</a:t>
            </a:r>
          </a:p>
          <a:p>
            <a:pPr algn="just"/>
            <a:r>
              <a:rPr lang="es-ES" dirty="0"/>
              <a:t>El Coro de la Universidad Da Vinci forma parte de las iniciativas promovidas por el Proyecto de Desarrollo Coral CORODEMIA, el cual se dedica a la promoción y desarrollo de la música coral como una herramienta de cambio social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833655" y="6311900"/>
            <a:ext cx="524690" cy="365125"/>
          </a:xfrm>
        </p:spPr>
        <p:txBody>
          <a:bodyPr/>
          <a:lstStyle/>
          <a:p>
            <a:fld id="{D5CB143D-A7FE-4DDA-AD24-C4BE62025298}" type="slidenum">
              <a:rPr lang="es-GT" smtClean="0"/>
              <a:t>6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853594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049821"/>
            <a:ext cx="9144000" cy="2387600"/>
          </a:xfrm>
        </p:spPr>
        <p:txBody>
          <a:bodyPr/>
          <a:lstStyle/>
          <a:p>
            <a:r>
              <a:rPr lang="es-GT" dirty="0" smtClean="0"/>
              <a:t>Competencia General</a:t>
            </a:r>
            <a:endParaRPr lang="es-G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28047" y="3693271"/>
            <a:ext cx="10222173" cy="2175265"/>
          </a:xfrm>
        </p:spPr>
        <p:txBody>
          <a:bodyPr>
            <a:noAutofit/>
          </a:bodyPr>
          <a:lstStyle/>
          <a:p>
            <a:r>
              <a:rPr lang="es-ES" sz="3600" dirty="0"/>
              <a:t>Canta repertorio coral con buena calidad vocal, interpretativa y musical, incorporando elementos de lenguaje musical, expresión corporal, interpretación y estilo.</a:t>
            </a:r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833655" y="6311900"/>
            <a:ext cx="524690" cy="365125"/>
          </a:xfrm>
        </p:spPr>
        <p:txBody>
          <a:bodyPr/>
          <a:lstStyle/>
          <a:p>
            <a:fld id="{D5CB143D-A7FE-4DDA-AD24-C4BE62025298}" type="slidenum">
              <a:rPr lang="es-GT" smtClean="0"/>
              <a:t>7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05575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Competencias Específicas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/>
              <a:t>Aplica las técnicas propias del canto coral, de acuerdo a las exigencias del repertorio, para lograr una interpretación coherente con la época, estilo y origen de las obras</a:t>
            </a:r>
            <a:r>
              <a:rPr lang="es-ES" dirty="0" smtClean="0"/>
              <a:t>.</a:t>
            </a:r>
          </a:p>
          <a:p>
            <a:r>
              <a:rPr lang="es-ES" dirty="0"/>
              <a:t>Posee una técnica gestual y de expresión corporal con control y coordinación en sus movimientos corporales al mismo tiempo que interpreta una obra coral</a:t>
            </a:r>
            <a:r>
              <a:rPr lang="es-ES" dirty="0" smtClean="0"/>
              <a:t>.</a:t>
            </a:r>
          </a:p>
          <a:p>
            <a:r>
              <a:rPr lang="es-ES" dirty="0"/>
              <a:t>Lee partituras con precisión intermedia y estabilidad, respetando elementos musicales básicos</a:t>
            </a:r>
            <a:r>
              <a:rPr lang="es-ES" dirty="0" smtClean="0"/>
              <a:t>.</a:t>
            </a:r>
          </a:p>
          <a:p>
            <a:r>
              <a:rPr lang="es-ES" dirty="0"/>
              <a:t>Aplica técnicas interpretativas del canto coral, para lograr una interpretación coherente del repertorio</a:t>
            </a:r>
            <a:r>
              <a:rPr lang="es-ES" dirty="0" smtClean="0"/>
              <a:t>.</a:t>
            </a:r>
          </a:p>
          <a:p>
            <a:r>
              <a:rPr lang="es-ES" dirty="0"/>
              <a:t>Prepara su repertorio coral de manera autónoma y con un nivel de calidad adecuado a la agrupación</a:t>
            </a:r>
            <a:r>
              <a:rPr lang="es-ES" dirty="0" smtClean="0"/>
              <a:t>.</a:t>
            </a:r>
          </a:p>
          <a:p>
            <a:r>
              <a:rPr lang="es-ES" dirty="0"/>
              <a:t>Practica destrezas sociales e interpersonales que le permiten actuar como un líder o agente de cambio en su agrupación, en la comunidad y en los ambientes donde el proyecto coral tenga influencia.</a:t>
            </a:r>
            <a:endParaRPr lang="es-GT" dirty="0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833655" y="6311900"/>
            <a:ext cx="524690" cy="365125"/>
          </a:xfrm>
        </p:spPr>
        <p:txBody>
          <a:bodyPr/>
          <a:lstStyle/>
          <a:p>
            <a:fld id="{D5CB143D-A7FE-4DDA-AD24-C4BE62025298}" type="slidenum">
              <a:rPr lang="es-GT" smtClean="0"/>
              <a:t>8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88122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smtClean="0"/>
              <a:t>Objetivos Generales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s-ES" b="1" dirty="0"/>
              <a:t>Promover la música coral a través de un coro caracterizado por su calidad, iniciativa, proyección y organización.</a:t>
            </a:r>
            <a:endParaRPr lang="es-ES" b="1" u="sng" dirty="0"/>
          </a:p>
          <a:p>
            <a:pPr lvl="0"/>
            <a:r>
              <a:rPr lang="es-ES" b="1" dirty="0"/>
              <a:t>Representar a la </a:t>
            </a:r>
            <a:r>
              <a:rPr lang="es-ES" b="1" dirty="0" err="1"/>
              <a:t>UDV</a:t>
            </a:r>
            <a:r>
              <a:rPr lang="es-ES" b="1" dirty="0"/>
              <a:t> y a Guatemala en eventos locales e internacionales.</a:t>
            </a:r>
            <a:endParaRPr lang="es-ES" b="1" u="sng" dirty="0"/>
          </a:p>
          <a:p>
            <a:pPr lvl="0"/>
            <a:r>
              <a:rPr lang="es-ES" b="1" dirty="0"/>
              <a:t>Ofrecer una oportunidad para desarrollar y poner en práctica múltiples destrezas relacionadas con el canto coral.</a:t>
            </a:r>
            <a:endParaRPr lang="es-ES" b="1" u="sng" dirty="0"/>
          </a:p>
          <a:p>
            <a:pPr lvl="0"/>
            <a:r>
              <a:rPr lang="es-ES" b="1" dirty="0"/>
              <a:t>Capacitar a sus integrantes en temas como: técnica vocal para coros, lectura musical básica, expresión corporal, canto a voces, creatividad, relaciones humanas, logística de eventos, dirección coral, etc.</a:t>
            </a:r>
            <a:endParaRPr lang="es-ES" b="1" u="sng" dirty="0"/>
          </a:p>
          <a:p>
            <a:pPr lvl="0"/>
            <a:r>
              <a:rPr lang="es-ES" b="1" dirty="0"/>
              <a:t>Estar en contacto con manifestaciones corales de diferentes períodos, géneros, formas, regiones y estilos.</a:t>
            </a:r>
            <a:endParaRPr lang="es-ES" b="1" u="sng" dirty="0"/>
          </a:p>
          <a:p>
            <a:pPr lvl="0"/>
            <a:r>
              <a:rPr lang="es-ES" b="1" dirty="0"/>
              <a:t>Realizar un programa de repertorio variado y sin una tendencia estilística específica.</a:t>
            </a:r>
            <a:endParaRPr lang="es-ES" b="1" u="sng" dirty="0"/>
          </a:p>
          <a:p>
            <a:pPr lvl="0"/>
            <a:r>
              <a:rPr lang="es-ES" b="1" dirty="0"/>
              <a:t>Funcionar como un centro de capacitación, información y apoyo tecnológico para el desarrollo de coros, accesible en cualquier parte del mundo a través de herramientas tecnológicas desarrolladas por la </a:t>
            </a:r>
            <a:r>
              <a:rPr lang="es-ES" b="1" dirty="0" err="1"/>
              <a:t>UDV</a:t>
            </a:r>
            <a:r>
              <a:rPr lang="es-ES" b="1" dirty="0"/>
              <a:t> y por el Proyecto CORODEMIA.</a:t>
            </a:r>
            <a:endParaRPr lang="es-ES" b="1" u="sng" dirty="0"/>
          </a:p>
          <a:p>
            <a:pPr lvl="0"/>
            <a:r>
              <a:rPr lang="es-ES" b="1" dirty="0"/>
              <a:t>Establecer nexos con otros grupos locales y extranjeros, asociaciones, federaciones, fundaciones y toda clase de entidades que promuevan el desarrollo humano por medio de la práctica de la música coral.</a:t>
            </a:r>
            <a:endParaRPr lang="es-ES" b="1" u="sng" dirty="0"/>
          </a:p>
          <a:p>
            <a:pPr lvl="0"/>
            <a:r>
              <a:rPr lang="es-ES" b="1" dirty="0"/>
              <a:t>Constituirnos en un centro experimental de la música coral para estudiantes, profesores, directores de coros, compositores y arreglistas en el cual se apliquen ideas nuevas aplicadas al canto coral.</a:t>
            </a:r>
            <a:endParaRPr lang="es-ES" b="1" u="sng" dirty="0"/>
          </a:p>
          <a:p>
            <a:pPr lvl="0"/>
            <a:r>
              <a:rPr lang="es-ES" b="1" dirty="0"/>
              <a:t>Asociarse a la International </a:t>
            </a:r>
            <a:r>
              <a:rPr lang="es-ES" b="1" dirty="0" err="1"/>
              <a:t>Federation</a:t>
            </a:r>
            <a:r>
              <a:rPr lang="es-ES" b="1" dirty="0"/>
              <a:t> of Choral </a:t>
            </a:r>
            <a:r>
              <a:rPr lang="es-ES" b="1" dirty="0" err="1"/>
              <a:t>Music</a:t>
            </a:r>
            <a:r>
              <a:rPr lang="es-ES" b="1" dirty="0"/>
              <a:t> y otras entidades corales internacionales.</a:t>
            </a:r>
            <a:endParaRPr lang="es-ES" b="1" u="sng" dirty="0"/>
          </a:p>
          <a:p>
            <a:r>
              <a:rPr lang="es-ES" dirty="0"/>
              <a:t>Colaborar con otras entidades como la Escuela Municipal de Música, el Proyecto CORODEMIA, el Conservatorio Nacional de Música y otras, para llevar a cabo proyectos y actividades conjuntas de desarrollo coral en la región.</a:t>
            </a:r>
            <a:endParaRPr lang="es-GT" dirty="0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833655" y="6311900"/>
            <a:ext cx="524690" cy="365125"/>
          </a:xfrm>
        </p:spPr>
        <p:txBody>
          <a:bodyPr/>
          <a:lstStyle/>
          <a:p>
            <a:fld id="{D5CB143D-A7FE-4DDA-AD24-C4BE62025298}" type="slidenum">
              <a:rPr lang="es-GT" smtClean="0"/>
              <a:t>9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654754509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ulares 0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itulares 0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xto 0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xto 0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830</Words>
  <Application>Microsoft Office PowerPoint</Application>
  <PresentationFormat>Personalizado</PresentationFormat>
  <Paragraphs>73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Diseño personalizado</vt:lpstr>
      <vt:lpstr>Titulares 01</vt:lpstr>
      <vt:lpstr>Titulares 02</vt:lpstr>
      <vt:lpstr>Texto 01</vt:lpstr>
      <vt:lpstr>Texto 02</vt:lpstr>
      <vt:lpstr>Coro de la UDV</vt:lpstr>
      <vt:lpstr>¿Qué es un coro?</vt:lpstr>
      <vt:lpstr>¿Qué espero del Coro UDV?</vt:lpstr>
      <vt:lpstr>¿Qué estoy dispuesto a dar para el Coro UDV?</vt:lpstr>
      <vt:lpstr>El Coro UDV</vt:lpstr>
      <vt:lpstr>…continuación</vt:lpstr>
      <vt:lpstr>Competencia General</vt:lpstr>
      <vt:lpstr>Competencias Específicas</vt:lpstr>
      <vt:lpstr>Objetivos Generales</vt:lpstr>
      <vt:lpstr>¿Qué me gustaría cantar?</vt:lpstr>
      <vt:lpstr>Presentación de PowerPoint</vt:lpstr>
      <vt:lpstr>Auxiliares del Coro UDV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Fernando Archila</cp:lastModifiedBy>
  <cp:revision>28</cp:revision>
  <dcterms:created xsi:type="dcterms:W3CDTF">2018-04-09T20:46:04Z</dcterms:created>
  <dcterms:modified xsi:type="dcterms:W3CDTF">2018-09-13T02:12:16Z</dcterms:modified>
</cp:coreProperties>
</file>